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4"/>
  </p:notesMasterIdLst>
  <p:sldIdLst>
    <p:sldId id="258" r:id="rId5"/>
    <p:sldId id="267" r:id="rId6"/>
    <p:sldId id="268" r:id="rId7"/>
    <p:sldId id="361" r:id="rId8"/>
    <p:sldId id="362" r:id="rId9"/>
    <p:sldId id="364" r:id="rId10"/>
    <p:sldId id="365" r:id="rId11"/>
    <p:sldId id="363" r:id="rId12"/>
    <p:sldId id="3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F4F04B-964F-48A2-9595-B6DA7355ADB9}" v="22" dt="2020-11-16T20:52:16.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snapToGrid="0">
      <p:cViewPr varScale="1">
        <p:scale>
          <a:sx n="66" d="100"/>
          <a:sy n="66" d="100"/>
        </p:scale>
        <p:origin x="112" y="4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man, Lori A (DTI)" userId="f5cdd157-847b-48b9-a451-8c49727d29cc" providerId="ADAL" clId="{26F4F04B-964F-48A2-9595-B6DA7355ADB9}"/>
    <pc:docChg chg="undo custSel addSld modSld">
      <pc:chgData name="Gorman, Lori A (DTI)" userId="f5cdd157-847b-48b9-a451-8c49727d29cc" providerId="ADAL" clId="{26F4F04B-964F-48A2-9595-B6DA7355ADB9}" dt="2020-11-18T16:27:04.724" v="1321" actId="20577"/>
      <pc:docMkLst>
        <pc:docMk/>
      </pc:docMkLst>
      <pc:sldChg chg="modSp">
        <pc:chgData name="Gorman, Lori A (DTI)" userId="f5cdd157-847b-48b9-a451-8c49727d29cc" providerId="ADAL" clId="{26F4F04B-964F-48A2-9595-B6DA7355ADB9}" dt="2020-11-18T16:27:04.724" v="1321" actId="20577"/>
        <pc:sldMkLst>
          <pc:docMk/>
          <pc:sldMk cId="1859639876" sldId="268"/>
        </pc:sldMkLst>
        <pc:spChg chg="mod">
          <ac:chgData name="Gorman, Lori A (DTI)" userId="f5cdd157-847b-48b9-a451-8c49727d29cc" providerId="ADAL" clId="{26F4F04B-964F-48A2-9595-B6DA7355ADB9}" dt="2020-11-16T18:00:15.979" v="0" actId="207"/>
          <ac:spMkLst>
            <pc:docMk/>
            <pc:sldMk cId="1859639876" sldId="268"/>
            <ac:spMk id="2" creationId="{9D8E1B95-0B47-4DF9-9042-A0B5E6DA6D82}"/>
          </ac:spMkLst>
        </pc:spChg>
        <pc:spChg chg="mod">
          <ac:chgData name="Gorman, Lori A (DTI)" userId="f5cdd157-847b-48b9-a451-8c49727d29cc" providerId="ADAL" clId="{26F4F04B-964F-48A2-9595-B6DA7355ADB9}" dt="2020-11-18T16:27:04.724" v="1321" actId="20577"/>
          <ac:spMkLst>
            <pc:docMk/>
            <pc:sldMk cId="1859639876" sldId="268"/>
            <ac:spMk id="3" creationId="{83545652-09E7-43CA-8298-9764885FE70F}"/>
          </ac:spMkLst>
        </pc:spChg>
      </pc:sldChg>
      <pc:sldChg chg="modSp">
        <pc:chgData name="Gorman, Lori A (DTI)" userId="f5cdd157-847b-48b9-a451-8c49727d29cc" providerId="ADAL" clId="{26F4F04B-964F-48A2-9595-B6DA7355ADB9}" dt="2020-11-16T20:35:52.286" v="1154"/>
        <pc:sldMkLst>
          <pc:docMk/>
          <pc:sldMk cId="3079322298" sldId="361"/>
        </pc:sldMkLst>
        <pc:spChg chg="mod">
          <ac:chgData name="Gorman, Lori A (DTI)" userId="f5cdd157-847b-48b9-a451-8c49727d29cc" providerId="ADAL" clId="{26F4F04B-964F-48A2-9595-B6DA7355ADB9}" dt="2020-11-16T20:35:52.286" v="1154"/>
          <ac:spMkLst>
            <pc:docMk/>
            <pc:sldMk cId="3079322298" sldId="361"/>
            <ac:spMk id="3" creationId="{ED831CCF-B1C7-4519-9E1B-F67E74F713DA}"/>
          </ac:spMkLst>
        </pc:spChg>
      </pc:sldChg>
      <pc:sldChg chg="modSp">
        <pc:chgData name="Gorman, Lori A (DTI)" userId="f5cdd157-847b-48b9-a451-8c49727d29cc" providerId="ADAL" clId="{26F4F04B-964F-48A2-9595-B6DA7355ADB9}" dt="2020-11-16T20:52:25.995" v="1186" actId="20577"/>
        <pc:sldMkLst>
          <pc:docMk/>
          <pc:sldMk cId="2478773490" sldId="362"/>
        </pc:sldMkLst>
        <pc:spChg chg="mod">
          <ac:chgData name="Gorman, Lori A (DTI)" userId="f5cdd157-847b-48b9-a451-8c49727d29cc" providerId="ADAL" clId="{26F4F04B-964F-48A2-9595-B6DA7355ADB9}" dt="2020-11-16T20:37:08.671" v="1162" actId="20577"/>
          <ac:spMkLst>
            <pc:docMk/>
            <pc:sldMk cId="2478773490" sldId="362"/>
            <ac:spMk id="2" creationId="{826D6629-AE65-4137-B14A-5FC049DECEAD}"/>
          </ac:spMkLst>
        </pc:spChg>
        <pc:spChg chg="mod">
          <ac:chgData name="Gorman, Lori A (DTI)" userId="f5cdd157-847b-48b9-a451-8c49727d29cc" providerId="ADAL" clId="{26F4F04B-964F-48A2-9595-B6DA7355ADB9}" dt="2020-11-16T20:52:25.995" v="1186" actId="20577"/>
          <ac:spMkLst>
            <pc:docMk/>
            <pc:sldMk cId="2478773490" sldId="362"/>
            <ac:spMk id="3" creationId="{2FD15D3B-6828-4948-8A71-B3C693EEC2CE}"/>
          </ac:spMkLst>
        </pc:spChg>
      </pc:sldChg>
      <pc:sldChg chg="modSp add">
        <pc:chgData name="Gorman, Lori A (DTI)" userId="f5cdd157-847b-48b9-a451-8c49727d29cc" providerId="ADAL" clId="{26F4F04B-964F-48A2-9595-B6DA7355ADB9}" dt="2020-11-16T18:39:01.883" v="1139" actId="6549"/>
        <pc:sldMkLst>
          <pc:docMk/>
          <pc:sldMk cId="3006897930" sldId="364"/>
        </pc:sldMkLst>
        <pc:spChg chg="mod">
          <ac:chgData name="Gorman, Lori A (DTI)" userId="f5cdd157-847b-48b9-a451-8c49727d29cc" providerId="ADAL" clId="{26F4F04B-964F-48A2-9595-B6DA7355ADB9}" dt="2020-11-16T18:27:00.630" v="1080" actId="20577"/>
          <ac:spMkLst>
            <pc:docMk/>
            <pc:sldMk cId="3006897930" sldId="364"/>
            <ac:spMk id="2" creationId="{C0C96C68-923F-41D9-9F6C-8DA2936107CF}"/>
          </ac:spMkLst>
        </pc:spChg>
        <pc:spChg chg="mod">
          <ac:chgData name="Gorman, Lori A (DTI)" userId="f5cdd157-847b-48b9-a451-8c49727d29cc" providerId="ADAL" clId="{26F4F04B-964F-48A2-9595-B6DA7355ADB9}" dt="2020-11-16T18:39:01.883" v="1139" actId="6549"/>
          <ac:spMkLst>
            <pc:docMk/>
            <pc:sldMk cId="3006897930" sldId="364"/>
            <ac:spMk id="3" creationId="{D2A0D1F9-A5C0-4D68-B7F8-E2F3F5FFA776}"/>
          </ac:spMkLst>
        </pc:spChg>
      </pc:sldChg>
      <pc:sldChg chg="modSp add">
        <pc:chgData name="Gorman, Lori A (DTI)" userId="f5cdd157-847b-48b9-a451-8c49727d29cc" providerId="ADAL" clId="{26F4F04B-964F-48A2-9595-B6DA7355ADB9}" dt="2020-11-16T20:33:11.526" v="1150"/>
        <pc:sldMkLst>
          <pc:docMk/>
          <pc:sldMk cId="1960997624" sldId="365"/>
        </pc:sldMkLst>
        <pc:spChg chg="mod">
          <ac:chgData name="Gorman, Lori A (DTI)" userId="f5cdd157-847b-48b9-a451-8c49727d29cc" providerId="ADAL" clId="{26F4F04B-964F-48A2-9595-B6DA7355ADB9}" dt="2020-11-16T18:28:22.018" v="1109" actId="20577"/>
          <ac:spMkLst>
            <pc:docMk/>
            <pc:sldMk cId="1960997624" sldId="365"/>
            <ac:spMk id="2" creationId="{81631E64-458E-4D77-A209-B950B2A607ED}"/>
          </ac:spMkLst>
        </pc:spChg>
        <pc:spChg chg="mod">
          <ac:chgData name="Gorman, Lori A (DTI)" userId="f5cdd157-847b-48b9-a451-8c49727d29cc" providerId="ADAL" clId="{26F4F04B-964F-48A2-9595-B6DA7355ADB9}" dt="2020-11-16T20:33:11.526" v="1150"/>
          <ac:spMkLst>
            <pc:docMk/>
            <pc:sldMk cId="1960997624" sldId="365"/>
            <ac:spMk id="3" creationId="{0C21CF9B-B031-4ECE-852C-F17C669080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11/18/2020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dirty="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149229-E3F7-4B08-B8B0-567DB9AE2DBD}"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760AF-08CF-488B-8265-5F1D88C1C64E}"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D41802-9AAA-4EB8-B737-B207AD0C712F}"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B27BB6-0FDA-4EDD-A5D1-79FFF12955B7}"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CB08FB-4F0B-44DE-8994-0595D6ECCDCE}"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AB015-62A3-4A29-BC49-965FA4BE59CA}"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A46181-5447-4050-89D3-AA326DE4DA13}"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50F08-CAEB-42BA-9362-548763B98147}"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6026DC-D31F-40BA-B49D-47D87B9BA087}"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464DF-92FB-4D4C-B2DE-15BC5F46772E}"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F1A99-F4C1-4E12-B7D3-A88A44F4EB10}" type="datetime1">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2E7458-324C-48F7-80F5-74B19E1CAFEB}"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0B054C-5E05-4896-867A-8DB56A20C8AC}" type="datetime1">
              <a:rPr lang="en-US" smtClean="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B787-46DA-4B4F-B781-E768630FCF2A}" type="datetime1">
              <a:rPr lang="en-US" smtClean="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E38CE2-82D3-4BA2-B844-E7281181CD7A}" type="datetime1">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0FF511-91B4-4318-A9F6-BECE1367AD14}" type="datetime1">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39CD9-90D5-49BD-B792-F7F07D136C39}" type="datetime1">
              <a:rPr lang="en-US" smtClean="0"/>
              <a:t>11/18/2020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xtranet.coop.state.de.us/index.shtml?dc=decc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Return%20to%20Work%20Safely%20Presentation%205.7.20%20FINAL.pdf" TargetMode="External"/><Relationship Id="rId2" Type="http://schemas.openxmlformats.org/officeDocument/2006/relationships/hyperlink" Target="Fact%20Sheet_COVID19_Non%20Fed%20Reconstitution_Final_508_04302020.pdf" TargetMode="External"/><Relationship Id="rId1" Type="http://schemas.openxmlformats.org/officeDocument/2006/relationships/slideLayout" Target="../slideLayouts/slideLayout2.xml"/><Relationship Id="rId6" Type="http://schemas.openxmlformats.org/officeDocument/2006/relationships/hyperlink" Target="https://governor.delaware.gov/delawares-recovery/" TargetMode="External"/><Relationship Id="rId5" Type="http://schemas.openxmlformats.org/officeDocument/2006/relationships/hyperlink" Target="https://myhealthycommunity.dhss.delaware.gov/locations/state" TargetMode="External"/><Relationship Id="rId4" Type="http://schemas.openxmlformats.org/officeDocument/2006/relationships/hyperlink" Target="COVID-19%20Best%20Practices%20for%20Businesses%20in%20Delawar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Freeform: Shape 46">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Isosceles Triangle 48">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2C1D04-249B-46E2-9FAF-8DF29CC445DB}"/>
              </a:ext>
            </a:extLst>
          </p:cNvPr>
          <p:cNvSpPr>
            <a:spLocks noGrp="1"/>
          </p:cNvSpPr>
          <p:nvPr>
            <p:ph type="ctrTitle"/>
          </p:nvPr>
        </p:nvSpPr>
        <p:spPr>
          <a:xfrm>
            <a:off x="4419136" y="1020871"/>
            <a:ext cx="6960759" cy="2849671"/>
          </a:xfrm>
        </p:spPr>
        <p:txBody>
          <a:bodyPr>
            <a:normAutofit/>
          </a:bodyPr>
          <a:lstStyle/>
          <a:p>
            <a:pPr algn="l"/>
            <a:r>
              <a:rPr lang="en-US" sz="6000" dirty="0">
                <a:solidFill>
                  <a:srgbClr val="FFFFFF"/>
                </a:solidFill>
              </a:rPr>
              <a:t>After Action Lessons Learned</a:t>
            </a:r>
          </a:p>
        </p:txBody>
      </p:sp>
      <p:sp>
        <p:nvSpPr>
          <p:cNvPr id="3" name="Subtitle 2">
            <a:extLst>
              <a:ext uri="{FF2B5EF4-FFF2-40B4-BE49-F238E27FC236}">
                <a16:creationId xmlns:a16="http://schemas.microsoft.com/office/drawing/2014/main" id="{728B1921-F533-4F9E-8BF6-80EC4D451D77}"/>
              </a:ext>
            </a:extLst>
          </p:cNvPr>
          <p:cNvSpPr>
            <a:spLocks noGrp="1"/>
          </p:cNvSpPr>
          <p:nvPr>
            <p:ph type="subTitle" idx="1"/>
          </p:nvPr>
        </p:nvSpPr>
        <p:spPr>
          <a:xfrm>
            <a:off x="4548104" y="3962088"/>
            <a:ext cx="6112077" cy="1186108"/>
          </a:xfrm>
        </p:spPr>
        <p:txBody>
          <a:bodyPr>
            <a:normAutofit/>
          </a:bodyPr>
          <a:lstStyle/>
          <a:p>
            <a:pPr algn="l"/>
            <a:r>
              <a:rPr lang="en-US" dirty="0">
                <a:solidFill>
                  <a:srgbClr val="FFFFFF">
                    <a:alpha val="70000"/>
                  </a:srgbClr>
                </a:solidFill>
              </a:rPr>
              <a:t>Lori Gorman, Dept of Technology and Information</a:t>
            </a:r>
          </a:p>
        </p:txBody>
      </p:sp>
    </p:spTree>
    <p:extLst>
      <p:ext uri="{BB962C8B-B14F-4D97-AF65-F5344CB8AC3E}">
        <p14:creationId xmlns:p14="http://schemas.microsoft.com/office/powerpoint/2010/main" val="201568009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6C80A-B213-40B4-AA31-7CFF7F4F9CEA}"/>
              </a:ext>
            </a:extLst>
          </p:cNvPr>
          <p:cNvSpPr>
            <a:spLocks noGrp="1"/>
          </p:cNvSpPr>
          <p:nvPr>
            <p:ph type="title"/>
          </p:nvPr>
        </p:nvSpPr>
        <p:spPr/>
        <p:txBody>
          <a:bodyPr/>
          <a:lstStyle/>
          <a:p>
            <a:r>
              <a:rPr lang="en-US" dirty="0">
                <a:solidFill>
                  <a:schemeClr val="tx1"/>
                </a:solidFill>
              </a:rPr>
              <a:t>COVID-19 AAR Template</a:t>
            </a:r>
          </a:p>
        </p:txBody>
      </p:sp>
      <p:sp>
        <p:nvSpPr>
          <p:cNvPr id="3" name="Content Placeholder 2">
            <a:extLst>
              <a:ext uri="{FF2B5EF4-FFF2-40B4-BE49-F238E27FC236}">
                <a16:creationId xmlns:a16="http://schemas.microsoft.com/office/drawing/2014/main" id="{A45523B0-6DB1-4603-BA34-8D48C6DFDA31}"/>
              </a:ext>
            </a:extLst>
          </p:cNvPr>
          <p:cNvSpPr>
            <a:spLocks noGrp="1"/>
          </p:cNvSpPr>
          <p:nvPr>
            <p:ph idx="1"/>
          </p:nvPr>
        </p:nvSpPr>
        <p:spPr>
          <a:xfrm>
            <a:off x="677334" y="1320801"/>
            <a:ext cx="8596668" cy="4720562"/>
          </a:xfrm>
        </p:spPr>
        <p:txBody>
          <a:bodyPr>
            <a:normAutofit fontScale="92500" lnSpcReduction="20000"/>
          </a:bodyPr>
          <a:lstStyle/>
          <a:p>
            <a:r>
              <a:rPr lang="en-US" altLang="en-US" sz="2800" dirty="0"/>
              <a:t>Template: </a:t>
            </a:r>
            <a:r>
              <a:rPr lang="en-US" altLang="en-US" sz="2800" dirty="0">
                <a:hlinkClick r:id="rId2"/>
              </a:rPr>
              <a:t>https://extranet.coop.state.de.us/index.shtml?dc=deccc</a:t>
            </a:r>
            <a:r>
              <a:rPr lang="en-US" altLang="en-US" sz="2800" dirty="0"/>
              <a:t> </a:t>
            </a:r>
          </a:p>
          <a:p>
            <a:r>
              <a:rPr lang="en-US" altLang="en-US" sz="2800" dirty="0"/>
              <a:t>Author</a:t>
            </a:r>
          </a:p>
          <a:p>
            <a:pPr lvl="1"/>
            <a:r>
              <a:rPr lang="en-US" altLang="en-US" sz="2400" dirty="0"/>
              <a:t>The AAR can be compiled by the COOP Coordinator, Planning Section Chief, Incident Command team, or other designated party.</a:t>
            </a:r>
          </a:p>
          <a:p>
            <a:r>
              <a:rPr lang="en-US" altLang="en-US" sz="2800" dirty="0"/>
              <a:t>Content</a:t>
            </a:r>
          </a:p>
          <a:p>
            <a:pPr lvl="1"/>
            <a:r>
              <a:rPr lang="en-US" altLang="en-US" sz="2400" dirty="0"/>
              <a:t>Brief description of the incident</a:t>
            </a:r>
          </a:p>
          <a:p>
            <a:pPr lvl="1"/>
            <a:r>
              <a:rPr lang="en-US" altLang="en-US" sz="2400" dirty="0"/>
              <a:t>Time-line of events, decisions, and actions</a:t>
            </a:r>
          </a:p>
          <a:p>
            <a:pPr lvl="1"/>
            <a:r>
              <a:rPr lang="en-US" altLang="en-US" sz="2400" dirty="0"/>
              <a:t>Any issues that occurred</a:t>
            </a:r>
          </a:p>
          <a:p>
            <a:pPr lvl="1"/>
            <a:r>
              <a:rPr lang="en-US" altLang="en-US" sz="2400" dirty="0"/>
              <a:t>Improvement actions with responsible parties and deadlines </a:t>
            </a:r>
          </a:p>
          <a:p>
            <a:endParaRPr lang="en-US" dirty="0"/>
          </a:p>
        </p:txBody>
      </p:sp>
    </p:spTree>
    <p:extLst>
      <p:ext uri="{BB962C8B-B14F-4D97-AF65-F5344CB8AC3E}">
        <p14:creationId xmlns:p14="http://schemas.microsoft.com/office/powerpoint/2010/main" val="386018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1B95-0B47-4DF9-9042-A0B5E6DA6D82}"/>
              </a:ext>
            </a:extLst>
          </p:cNvPr>
          <p:cNvSpPr>
            <a:spLocks noGrp="1"/>
          </p:cNvSpPr>
          <p:nvPr>
            <p:ph type="title"/>
          </p:nvPr>
        </p:nvSpPr>
        <p:spPr/>
        <p:txBody>
          <a:bodyPr/>
          <a:lstStyle/>
          <a:p>
            <a:r>
              <a:rPr lang="en-US" dirty="0">
                <a:solidFill>
                  <a:schemeClr val="tx1"/>
                </a:solidFill>
              </a:rPr>
              <a:t>Thank you to those Agencies who have completed/submitted their AAR’s</a:t>
            </a:r>
          </a:p>
        </p:txBody>
      </p:sp>
      <p:sp>
        <p:nvSpPr>
          <p:cNvPr id="3" name="Content Placeholder 2">
            <a:extLst>
              <a:ext uri="{FF2B5EF4-FFF2-40B4-BE49-F238E27FC236}">
                <a16:creationId xmlns:a16="http://schemas.microsoft.com/office/drawing/2014/main" id="{83545652-09E7-43CA-8298-9764885FE70F}"/>
              </a:ext>
            </a:extLst>
          </p:cNvPr>
          <p:cNvSpPr>
            <a:spLocks noGrp="1"/>
          </p:cNvSpPr>
          <p:nvPr>
            <p:ph idx="1"/>
          </p:nvPr>
        </p:nvSpPr>
        <p:spPr>
          <a:xfrm>
            <a:off x="677334" y="1930400"/>
            <a:ext cx="9857316" cy="4565649"/>
          </a:xfrm>
        </p:spPr>
        <p:txBody>
          <a:bodyPr>
            <a:normAutofit/>
          </a:bodyPr>
          <a:lstStyle/>
          <a:p>
            <a:pPr marL="0" indent="0">
              <a:buNone/>
            </a:pPr>
            <a:r>
              <a:rPr lang="en-US" dirty="0"/>
              <a:t>Court of Chancery								Division of Visually Impaired			</a:t>
            </a:r>
          </a:p>
          <a:p>
            <a:pPr marL="0" indent="0">
              <a:buNone/>
            </a:pPr>
            <a:r>
              <a:rPr lang="en-US" dirty="0"/>
              <a:t>Court of Common Pleas							DSCYF</a:t>
            </a:r>
          </a:p>
          <a:p>
            <a:pPr marL="0" indent="0">
              <a:buNone/>
            </a:pPr>
            <a:r>
              <a:rPr lang="en-US" dirty="0"/>
              <a:t>State Housing Authority							Office of Defense Services</a:t>
            </a:r>
          </a:p>
          <a:p>
            <a:pPr marL="0" indent="0">
              <a:buNone/>
            </a:pPr>
            <a:r>
              <a:rPr lang="en-US" dirty="0"/>
              <a:t>Department of Agriculture							Environmental Protection – Air Quality</a:t>
            </a:r>
          </a:p>
          <a:p>
            <a:pPr marL="0" indent="0">
              <a:buNone/>
            </a:pPr>
            <a:r>
              <a:rPr lang="en-US" dirty="0"/>
              <a:t>Department of Education							Office of Pensions</a:t>
            </a:r>
          </a:p>
          <a:p>
            <a:pPr marL="0" indent="0">
              <a:buNone/>
            </a:pPr>
            <a:r>
              <a:rPr lang="en-US" dirty="0"/>
              <a:t>Department of Safety and Homeland Security		DNREC- Office of the Secretary</a:t>
            </a:r>
          </a:p>
          <a:p>
            <a:pPr marL="0" indent="0">
              <a:buNone/>
            </a:pPr>
            <a:r>
              <a:rPr lang="en-US" dirty="0"/>
              <a:t>Division of Developmental Disabilities Services		Public Service Commission</a:t>
            </a:r>
          </a:p>
          <a:p>
            <a:pPr marL="0" indent="0">
              <a:buNone/>
            </a:pPr>
            <a:r>
              <a:rPr lang="en-US" dirty="0"/>
              <a:t>Division of Corporations							Stockley Center</a:t>
            </a:r>
          </a:p>
          <a:p>
            <a:pPr marL="0" indent="0">
              <a:buNone/>
            </a:pPr>
            <a:r>
              <a:rPr lang="en-US" dirty="0"/>
              <a:t>State Service Centers                                                Dept. of </a:t>
            </a:r>
            <a:r>
              <a:rPr lang="en-US"/>
              <a:t>Public Health</a:t>
            </a:r>
          </a:p>
          <a:p>
            <a:pPr marL="0" indent="0">
              <a:buNone/>
            </a:pPr>
            <a:r>
              <a:rPr lang="en-US" dirty="0" err="1"/>
              <a:t>DOL_Employment</a:t>
            </a:r>
            <a:r>
              <a:rPr lang="en-US" dirty="0"/>
              <a:t> and Training</a:t>
            </a:r>
          </a:p>
          <a:p>
            <a:pPr marL="0" indent="0">
              <a:buNone/>
            </a:pPr>
            <a:r>
              <a:rPr lang="en-US" dirty="0"/>
              <a:t>Division of Management Services</a:t>
            </a:r>
          </a:p>
          <a:p>
            <a:endParaRPr lang="en-US" dirty="0"/>
          </a:p>
        </p:txBody>
      </p:sp>
    </p:spTree>
    <p:extLst>
      <p:ext uri="{BB962C8B-B14F-4D97-AF65-F5344CB8AC3E}">
        <p14:creationId xmlns:p14="http://schemas.microsoft.com/office/powerpoint/2010/main" val="185963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2EF8-4C38-4C48-970F-11C18A3707F5}"/>
              </a:ext>
            </a:extLst>
          </p:cNvPr>
          <p:cNvSpPr>
            <a:spLocks noGrp="1"/>
          </p:cNvSpPr>
          <p:nvPr>
            <p:ph type="title"/>
          </p:nvPr>
        </p:nvSpPr>
        <p:spPr/>
        <p:txBody>
          <a:bodyPr/>
          <a:lstStyle/>
          <a:p>
            <a:r>
              <a:rPr lang="en-US" dirty="0"/>
              <a:t>Common Responses</a:t>
            </a:r>
          </a:p>
        </p:txBody>
      </p:sp>
      <p:sp>
        <p:nvSpPr>
          <p:cNvPr id="3" name="Content Placeholder 2">
            <a:extLst>
              <a:ext uri="{FF2B5EF4-FFF2-40B4-BE49-F238E27FC236}">
                <a16:creationId xmlns:a16="http://schemas.microsoft.com/office/drawing/2014/main" id="{ED831CCF-B1C7-4519-9E1B-F67E74F713DA}"/>
              </a:ext>
            </a:extLst>
          </p:cNvPr>
          <p:cNvSpPr>
            <a:spLocks noGrp="1"/>
          </p:cNvSpPr>
          <p:nvPr>
            <p:ph idx="1"/>
          </p:nvPr>
        </p:nvSpPr>
        <p:spPr>
          <a:xfrm>
            <a:off x="677334" y="1293541"/>
            <a:ext cx="8596668" cy="4747821"/>
          </a:xfrm>
        </p:spPr>
        <p:txBody>
          <a:bodyPr/>
          <a:lstStyle/>
          <a:p>
            <a:r>
              <a:rPr lang="en-US" dirty="0"/>
              <a:t>Representation of PIO at the Joint Information Office</a:t>
            </a:r>
          </a:p>
          <a:p>
            <a:r>
              <a:rPr lang="en-US" dirty="0"/>
              <a:t>All meetings and communication moved to virtual/phone </a:t>
            </a:r>
          </a:p>
          <a:p>
            <a:r>
              <a:rPr lang="en-US" dirty="0"/>
              <a:t>Assessment of VPN capabilities: agencies had to determine </a:t>
            </a:r>
          </a:p>
          <a:p>
            <a:r>
              <a:rPr lang="en-US" dirty="0"/>
              <a:t>Some processes require on-site personnel- determined COVID compliant procedures</a:t>
            </a:r>
          </a:p>
          <a:p>
            <a:r>
              <a:rPr lang="en-US" dirty="0"/>
              <a:t>Some staff elected or prefer coming to the office as their home may not provide resources or dedicated physical space for work duties.</a:t>
            </a:r>
          </a:p>
          <a:p>
            <a:r>
              <a:rPr lang="en-US" dirty="0"/>
              <a:t>HR policies and COOP planning were flexible to change as users and policies were needed</a:t>
            </a:r>
          </a:p>
          <a:p>
            <a:r>
              <a:rPr lang="en-US" dirty="0"/>
              <a:t>Leadership and Operations – weekly meetings and updates</a:t>
            </a:r>
          </a:p>
          <a:p>
            <a:r>
              <a:rPr lang="en-US" dirty="0"/>
              <a:t>Closure of public facing services required enabling new customer service interaction methods (e.g. web chat) and fortification of existing (e.g. email, phone, interactive voice response). Chat feature activated in VOCAL system.</a:t>
            </a:r>
          </a:p>
          <a:p>
            <a:endParaRPr lang="en-US" dirty="0"/>
          </a:p>
          <a:p>
            <a:endParaRPr lang="en-US" dirty="0"/>
          </a:p>
        </p:txBody>
      </p:sp>
    </p:spTree>
    <p:extLst>
      <p:ext uri="{BB962C8B-B14F-4D97-AF65-F5344CB8AC3E}">
        <p14:creationId xmlns:p14="http://schemas.microsoft.com/office/powerpoint/2010/main" val="307932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6629-AE65-4137-B14A-5FC049DECEAD}"/>
              </a:ext>
            </a:extLst>
          </p:cNvPr>
          <p:cNvSpPr>
            <a:spLocks noGrp="1"/>
          </p:cNvSpPr>
          <p:nvPr>
            <p:ph type="title"/>
          </p:nvPr>
        </p:nvSpPr>
        <p:spPr/>
        <p:txBody>
          <a:bodyPr/>
          <a:lstStyle/>
          <a:p>
            <a:r>
              <a:rPr lang="en-US" dirty="0"/>
              <a:t>Other Responses</a:t>
            </a:r>
          </a:p>
        </p:txBody>
      </p:sp>
      <p:sp>
        <p:nvSpPr>
          <p:cNvPr id="3" name="Content Placeholder 2">
            <a:extLst>
              <a:ext uri="{FF2B5EF4-FFF2-40B4-BE49-F238E27FC236}">
                <a16:creationId xmlns:a16="http://schemas.microsoft.com/office/drawing/2014/main" id="{2FD15D3B-6828-4948-8A71-B3C693EEC2CE}"/>
              </a:ext>
            </a:extLst>
          </p:cNvPr>
          <p:cNvSpPr>
            <a:spLocks noGrp="1"/>
          </p:cNvSpPr>
          <p:nvPr>
            <p:ph idx="1"/>
          </p:nvPr>
        </p:nvSpPr>
        <p:spPr>
          <a:xfrm>
            <a:off x="677334" y="1405055"/>
            <a:ext cx="8596668" cy="4636308"/>
          </a:xfrm>
        </p:spPr>
        <p:txBody>
          <a:bodyPr/>
          <a:lstStyle/>
          <a:p>
            <a:r>
              <a:rPr lang="en-US" dirty="0"/>
              <a:t>Moving to paperless operations in recent years allowed DSHA to be effective off site</a:t>
            </a:r>
          </a:p>
          <a:p>
            <a:r>
              <a:rPr lang="en-US" dirty="0"/>
              <a:t>Daily phone calls with DEMA and DHR provided excellent communication. </a:t>
            </a:r>
          </a:p>
          <a:p>
            <a:r>
              <a:rPr lang="en-US" dirty="0"/>
              <a:t>State issued cell phones were used to communicate with customers.</a:t>
            </a:r>
          </a:p>
          <a:p>
            <a:r>
              <a:rPr lang="en-US" dirty="0"/>
              <a:t> Use of electronic signatures expedited processes. </a:t>
            </a:r>
          </a:p>
          <a:p>
            <a:r>
              <a:rPr lang="en-US" dirty="0"/>
              <a:t>Found that productivity increased for many units when tele-work was implemented.</a:t>
            </a:r>
          </a:p>
          <a:p>
            <a:r>
              <a:rPr lang="en-US" dirty="0"/>
              <a:t>More effective and better communicated plan for how mail would be processed </a:t>
            </a:r>
            <a:r>
              <a:rPr lang="en-US"/>
              <a:t>at the administration </a:t>
            </a:r>
            <a:r>
              <a:rPr lang="en-US" dirty="0"/>
              <a:t>building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7877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96C68-923F-41D9-9F6C-8DA2936107CF}"/>
              </a:ext>
            </a:extLst>
          </p:cNvPr>
          <p:cNvSpPr>
            <a:spLocks noGrp="1"/>
          </p:cNvSpPr>
          <p:nvPr>
            <p:ph type="title"/>
          </p:nvPr>
        </p:nvSpPr>
        <p:spPr>
          <a:xfrm>
            <a:off x="677334" y="609600"/>
            <a:ext cx="8596668" cy="762000"/>
          </a:xfrm>
        </p:spPr>
        <p:txBody>
          <a:bodyPr/>
          <a:lstStyle/>
          <a:p>
            <a:r>
              <a:rPr lang="en-US" dirty="0"/>
              <a:t>Common Issues</a:t>
            </a:r>
          </a:p>
        </p:txBody>
      </p:sp>
      <p:sp>
        <p:nvSpPr>
          <p:cNvPr id="3" name="Content Placeholder 2">
            <a:extLst>
              <a:ext uri="{FF2B5EF4-FFF2-40B4-BE49-F238E27FC236}">
                <a16:creationId xmlns:a16="http://schemas.microsoft.com/office/drawing/2014/main" id="{D2A0D1F9-A5C0-4D68-B7F8-E2F3F5FFA776}"/>
              </a:ext>
            </a:extLst>
          </p:cNvPr>
          <p:cNvSpPr>
            <a:spLocks noGrp="1"/>
          </p:cNvSpPr>
          <p:nvPr>
            <p:ph idx="1"/>
          </p:nvPr>
        </p:nvSpPr>
        <p:spPr>
          <a:xfrm>
            <a:off x="677334" y="1371601"/>
            <a:ext cx="8596668" cy="4669762"/>
          </a:xfrm>
        </p:spPr>
        <p:txBody>
          <a:bodyPr/>
          <a:lstStyle/>
          <a:p>
            <a:r>
              <a:rPr lang="en-US" dirty="0"/>
              <a:t>Enforcing the use of face coverings by staff has been met with resistance. Managing repercussions for non-compliance has been difficult.</a:t>
            </a:r>
          </a:p>
          <a:p>
            <a:r>
              <a:rPr lang="en-US" dirty="0"/>
              <a:t>Managing telecommunications limitations, where staff may not have Department issued equipment, has been a roadblock and created issues amongst staff when a prompt response is needed.</a:t>
            </a:r>
          </a:p>
          <a:p>
            <a:r>
              <a:rPr lang="en-US" dirty="0"/>
              <a:t>Managing, ordering, and distributing sanitization and disinfectant supplies has been cumbersome and needs to be streamlined.</a:t>
            </a:r>
          </a:p>
          <a:p>
            <a:r>
              <a:rPr lang="en-US" dirty="0"/>
              <a:t>Court personnel had to quickly become acquainted with Zoom and Skype technology to assist the judges in preparation for hearings by Zoom, Skype or by telephone using Court Solutions or other 3rd party conference companies.</a:t>
            </a:r>
          </a:p>
          <a:p>
            <a:endParaRPr lang="en-US" dirty="0"/>
          </a:p>
        </p:txBody>
      </p:sp>
    </p:spTree>
    <p:extLst>
      <p:ext uri="{BB962C8B-B14F-4D97-AF65-F5344CB8AC3E}">
        <p14:creationId xmlns:p14="http://schemas.microsoft.com/office/powerpoint/2010/main" val="300689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1E64-458E-4D77-A209-B950B2A607ED}"/>
              </a:ext>
            </a:extLst>
          </p:cNvPr>
          <p:cNvSpPr>
            <a:spLocks noGrp="1"/>
          </p:cNvSpPr>
          <p:nvPr>
            <p:ph type="title"/>
          </p:nvPr>
        </p:nvSpPr>
        <p:spPr/>
        <p:txBody>
          <a:bodyPr/>
          <a:lstStyle/>
          <a:p>
            <a:r>
              <a:rPr lang="en-US" dirty="0"/>
              <a:t>Best Response Suggestions</a:t>
            </a:r>
          </a:p>
        </p:txBody>
      </p:sp>
      <p:sp>
        <p:nvSpPr>
          <p:cNvPr id="3" name="Content Placeholder 2">
            <a:extLst>
              <a:ext uri="{FF2B5EF4-FFF2-40B4-BE49-F238E27FC236}">
                <a16:creationId xmlns:a16="http://schemas.microsoft.com/office/drawing/2014/main" id="{0C21CF9B-B031-4ECE-852C-F17C6690803D}"/>
              </a:ext>
            </a:extLst>
          </p:cNvPr>
          <p:cNvSpPr>
            <a:spLocks noGrp="1"/>
          </p:cNvSpPr>
          <p:nvPr>
            <p:ph idx="1"/>
          </p:nvPr>
        </p:nvSpPr>
        <p:spPr>
          <a:xfrm>
            <a:off x="677334" y="1550021"/>
            <a:ext cx="8596668" cy="4491342"/>
          </a:xfrm>
        </p:spPr>
        <p:txBody>
          <a:bodyPr/>
          <a:lstStyle/>
          <a:p>
            <a:endParaRPr lang="en-US" dirty="0"/>
          </a:p>
          <a:p>
            <a:r>
              <a:rPr lang="en-US" dirty="0"/>
              <a:t>Establish point person(s) and process to ensure consistent and timely messaging from upper management to section managers </a:t>
            </a:r>
          </a:p>
          <a:p>
            <a:r>
              <a:rPr lang="en-US" dirty="0"/>
              <a:t>Common and consistent activity logging by staff for section managers to adequately review performance.</a:t>
            </a:r>
          </a:p>
          <a:p>
            <a:r>
              <a:rPr lang="en-US" dirty="0"/>
              <a:t>Develop a position specific break-out of who can or cannot telecommute in the event of a disaster so that everyone understands prior to an incident occurring. </a:t>
            </a:r>
          </a:p>
          <a:p>
            <a:r>
              <a:rPr lang="en-US" dirty="0"/>
              <a:t>DOE made how to documents, to help with applications not needed for VPN access </a:t>
            </a:r>
          </a:p>
          <a:p>
            <a:r>
              <a:rPr lang="en-US" dirty="0"/>
              <a:t>Conduct more drills vs. tabletops so leadership and employees have a better understanding of response/recovery capabilities.  </a:t>
            </a:r>
          </a:p>
          <a:p>
            <a:endParaRPr lang="en-US" dirty="0"/>
          </a:p>
        </p:txBody>
      </p:sp>
    </p:spTree>
    <p:extLst>
      <p:ext uri="{BB962C8B-B14F-4D97-AF65-F5344CB8AC3E}">
        <p14:creationId xmlns:p14="http://schemas.microsoft.com/office/powerpoint/2010/main" val="196099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2074-71A5-4ED3-88AC-8A085751443F}"/>
              </a:ext>
            </a:extLst>
          </p:cNvPr>
          <p:cNvSpPr>
            <a:spLocks noGrp="1"/>
          </p:cNvSpPr>
          <p:nvPr>
            <p:ph type="title"/>
          </p:nvPr>
        </p:nvSpPr>
        <p:spPr/>
        <p:txBody>
          <a:bodyPr/>
          <a:lstStyle/>
          <a:p>
            <a:r>
              <a:rPr lang="en-US" dirty="0"/>
              <a:t>Open Discussion/Questions</a:t>
            </a:r>
          </a:p>
        </p:txBody>
      </p:sp>
      <p:sp>
        <p:nvSpPr>
          <p:cNvPr id="3" name="Content Placeholder 2">
            <a:extLst>
              <a:ext uri="{FF2B5EF4-FFF2-40B4-BE49-F238E27FC236}">
                <a16:creationId xmlns:a16="http://schemas.microsoft.com/office/drawing/2014/main" id="{C11D84D4-25EB-4C89-9F4F-5552089823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2586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58340F0C-903F-4BA2-8A7D-7F667F3A1972}"/>
              </a:ext>
            </a:extLst>
          </p:cNvPr>
          <p:cNvSpPr>
            <a:spLocks noGrp="1"/>
          </p:cNvSpPr>
          <p:nvPr>
            <p:ph idx="1"/>
          </p:nvPr>
        </p:nvSpPr>
        <p:spPr/>
        <p:txBody>
          <a:bodyPr/>
          <a:lstStyle/>
          <a:p>
            <a:r>
              <a:rPr lang="en-US" altLang="en-US" sz="2800" dirty="0" err="1">
                <a:solidFill>
                  <a:schemeClr val="tx1"/>
                </a:solidFill>
                <a:hlinkClick r:id="rId2" action="ppaction://hlinkfile">
                  <a:extLst>
                    <a:ext uri="{A12FA001-AC4F-418D-AE19-62706E023703}">
                      <ahyp:hlinkClr xmlns:ahyp="http://schemas.microsoft.com/office/drawing/2018/hyperlinkcolor" val="tx"/>
                    </a:ext>
                  </a:extLst>
                </a:hlinkClick>
              </a:rPr>
              <a:t>Fact+Sheet_Covid</a:t>
            </a:r>
            <a:r>
              <a:rPr lang="en-US" altLang="en-US" sz="2800" dirty="0">
                <a:solidFill>
                  <a:schemeClr val="tx1"/>
                </a:solidFill>
                <a:hlinkClick r:id="rId2" action="ppaction://hlinkfile">
                  <a:extLst>
                    <a:ext uri="{A12FA001-AC4F-418D-AE19-62706E023703}">
                      <ahyp:hlinkClr xmlns:ahyp="http://schemas.microsoft.com/office/drawing/2018/hyperlinkcolor" val="tx"/>
                    </a:ext>
                  </a:extLst>
                </a:hlinkClick>
              </a:rPr>
              <a:t> 19</a:t>
            </a:r>
            <a:endParaRPr lang="en-US" altLang="en-US" sz="2800" dirty="0">
              <a:solidFill>
                <a:schemeClr val="tx1"/>
              </a:solidFill>
            </a:endParaRPr>
          </a:p>
          <a:p>
            <a:r>
              <a:rPr lang="en-US" altLang="en-US" sz="2800" dirty="0">
                <a:solidFill>
                  <a:schemeClr val="tx1"/>
                </a:solidFill>
                <a:hlinkClick r:id="rId3" action="ppaction://hlinkfile">
                  <a:extLst>
                    <a:ext uri="{A12FA001-AC4F-418D-AE19-62706E023703}">
                      <ahyp:hlinkClr xmlns:ahyp="http://schemas.microsoft.com/office/drawing/2018/hyperlinkcolor" val="tx"/>
                    </a:ext>
                  </a:extLst>
                </a:hlinkClick>
              </a:rPr>
              <a:t>Return to work safely Presentation</a:t>
            </a:r>
            <a:endParaRPr lang="en-US" altLang="en-US" sz="2800" dirty="0">
              <a:solidFill>
                <a:schemeClr val="tx1"/>
              </a:solidFill>
            </a:endParaRPr>
          </a:p>
          <a:p>
            <a:r>
              <a:rPr lang="en-US" altLang="en-US" sz="2800" dirty="0">
                <a:solidFill>
                  <a:schemeClr val="tx1"/>
                </a:solidFill>
                <a:hlinkClick r:id="rId4" action="ppaction://hlinkfile">
                  <a:extLst>
                    <a:ext uri="{A12FA001-AC4F-418D-AE19-62706E023703}">
                      <ahyp:hlinkClr xmlns:ahyp="http://schemas.microsoft.com/office/drawing/2018/hyperlinkcolor" val="tx"/>
                    </a:ext>
                  </a:extLst>
                </a:hlinkClick>
              </a:rPr>
              <a:t>Covid-19 Best Practices for Businesses in Delaware</a:t>
            </a:r>
            <a:endParaRPr lang="en-US" altLang="en-US" sz="2800" dirty="0">
              <a:solidFill>
                <a:schemeClr val="tx1"/>
              </a:solidFill>
            </a:endParaRPr>
          </a:p>
          <a:p>
            <a:r>
              <a:rPr lang="en-US" altLang="en-US" sz="2800" b="1" i="1" dirty="0">
                <a:solidFill>
                  <a:schemeClr val="tx1"/>
                </a:solidFill>
                <a:hlinkClick r:id="rId5">
                  <a:extLst>
                    <a:ext uri="{A12FA001-AC4F-418D-AE19-62706E023703}">
                      <ahyp:hlinkClr xmlns:ahyp="http://schemas.microsoft.com/office/drawing/2018/hyperlinkcolor" val="tx"/>
                    </a:ext>
                  </a:extLst>
                </a:hlinkClick>
              </a:rPr>
              <a:t>de.gov/</a:t>
            </a:r>
            <a:r>
              <a:rPr lang="en-US" altLang="en-US" sz="2800" b="1" i="1" dirty="0" err="1">
                <a:solidFill>
                  <a:schemeClr val="tx1"/>
                </a:solidFill>
                <a:hlinkClick r:id="rId5">
                  <a:extLst>
                    <a:ext uri="{A12FA001-AC4F-418D-AE19-62706E023703}">
                      <ahyp:hlinkClr xmlns:ahyp="http://schemas.microsoft.com/office/drawing/2018/hyperlinkcolor" val="tx"/>
                    </a:ext>
                  </a:extLst>
                </a:hlinkClick>
              </a:rPr>
              <a:t>healthycommunity</a:t>
            </a:r>
            <a:endParaRPr lang="en-US" altLang="en-US" sz="2800" b="1" i="1" dirty="0">
              <a:solidFill>
                <a:schemeClr val="tx1"/>
              </a:solidFill>
            </a:endParaRPr>
          </a:p>
          <a:p>
            <a:r>
              <a:rPr lang="en-US" altLang="en-US" sz="2800" u="sng" dirty="0">
                <a:solidFill>
                  <a:schemeClr val="tx1"/>
                </a:solidFill>
                <a:hlinkClick r:id="rId6">
                  <a:extLst>
                    <a:ext uri="{A12FA001-AC4F-418D-AE19-62706E023703}">
                      <ahyp:hlinkClr xmlns:ahyp="http://schemas.microsoft.com/office/drawing/2018/hyperlinkcolor" val="tx"/>
                    </a:ext>
                  </a:extLst>
                </a:hlinkClick>
              </a:rPr>
              <a:t>https://governor.delaware.gov/delawares-recovery/</a:t>
            </a:r>
            <a:endParaRPr lang="en-US" altLang="en-US" sz="2800" dirty="0">
              <a:solidFill>
                <a:schemeClr val="tx1"/>
              </a:solidFill>
            </a:endParaRPr>
          </a:p>
          <a:p>
            <a:endParaRPr lang="en-US" altLang="en-US" dirty="0"/>
          </a:p>
        </p:txBody>
      </p:sp>
      <p:sp>
        <p:nvSpPr>
          <p:cNvPr id="3" name="Title 2">
            <a:extLst>
              <a:ext uri="{FF2B5EF4-FFF2-40B4-BE49-F238E27FC236}">
                <a16:creationId xmlns:a16="http://schemas.microsoft.com/office/drawing/2014/main" id="{3F80C5A6-269A-4A4F-B454-E1D3D8EB087D}"/>
              </a:ext>
            </a:extLst>
          </p:cNvPr>
          <p:cNvSpPr>
            <a:spLocks noGrp="1"/>
          </p:cNvSpPr>
          <p:nvPr>
            <p:ph type="title"/>
          </p:nvPr>
        </p:nvSpPr>
        <p:spPr/>
        <p:txBody>
          <a:bodyPr/>
          <a:lstStyle/>
          <a:p>
            <a:pPr>
              <a:defRPr/>
            </a:pPr>
            <a:r>
              <a:rPr lang="en-US" b="1" dirty="0">
                <a:solidFill>
                  <a:schemeClr val="tx1"/>
                </a:solidFill>
              </a:rPr>
              <a:t>Additional Resources</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D78FE06190F44983A5FAC0C7F71F37" ma:contentTypeVersion="13" ma:contentTypeDescription="Create a new document." ma:contentTypeScope="" ma:versionID="c547532f8f503a6b0138a790784d7dcc">
  <xsd:schema xmlns:xsd="http://www.w3.org/2001/XMLSchema" xmlns:xs="http://www.w3.org/2001/XMLSchema" xmlns:p="http://schemas.microsoft.com/office/2006/metadata/properties" xmlns:ns3="c6ad6f19-fd7e-4948-b0de-88d8bfd8f8b0" xmlns:ns4="a0167c48-3e34-411b-825b-cd049c1b9def" targetNamespace="http://schemas.microsoft.com/office/2006/metadata/properties" ma:root="true" ma:fieldsID="bab3549d6e47dfc6dc8171c66cb76a93" ns3:_="" ns4:_="">
    <xsd:import namespace="c6ad6f19-fd7e-4948-b0de-88d8bfd8f8b0"/>
    <xsd:import namespace="a0167c48-3e34-411b-825b-cd049c1b9d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d6f19-fd7e-4948-b0de-88d8bfd8f8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167c48-3e34-411b-825b-cd049c1b9de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c6ad6f19-fd7e-4948-b0de-88d8bfd8f8b0" xsi:nil="true"/>
  </documentManagement>
</p:properties>
</file>

<file path=customXml/itemProps1.xml><?xml version="1.0" encoding="utf-8"?>
<ds:datastoreItem xmlns:ds="http://schemas.openxmlformats.org/officeDocument/2006/customXml" ds:itemID="{B750FDCA-6A01-4CE3-A525-D241E0509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ad6f19-fd7e-4948-b0de-88d8bfd8f8b0"/>
    <ds:schemaRef ds:uri="a0167c48-3e34-411b-825b-cd049c1b9d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3.xml><?xml version="1.0" encoding="utf-8"?>
<ds:datastoreItem xmlns:ds="http://schemas.openxmlformats.org/officeDocument/2006/customXml" ds:itemID="{CC24F515-356D-4532-BE08-F6D7771916F0}">
  <ds:schemaRefs>
    <ds:schemaRef ds:uri="http://schemas.microsoft.com/office/2006/metadata/properties"/>
    <ds:schemaRef ds:uri="http://schemas.microsoft.com/office/infopath/2007/PartnerControls"/>
    <ds:schemaRef ds:uri="c6ad6f19-fd7e-4948-b0de-88d8bfd8f8b0"/>
  </ds:schemaRefs>
</ds:datastoreItem>
</file>

<file path=docProps/app.xml><?xml version="1.0" encoding="utf-8"?>
<Properties xmlns="http://schemas.openxmlformats.org/officeDocument/2006/extended-properties" xmlns:vt="http://schemas.openxmlformats.org/officeDocument/2006/docPropsVTypes">
  <Template>Facet design</Template>
  <TotalTime>260</TotalTime>
  <Words>671</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After Action Lessons Learned</vt:lpstr>
      <vt:lpstr>COVID-19 AAR Template</vt:lpstr>
      <vt:lpstr>Thank you to those Agencies who have completed/submitted their AAR’s</vt:lpstr>
      <vt:lpstr>Common Responses</vt:lpstr>
      <vt:lpstr>Other Responses</vt:lpstr>
      <vt:lpstr>Common Issues</vt:lpstr>
      <vt:lpstr>Best Response Suggestions</vt:lpstr>
      <vt:lpstr>Open Discussion/Questions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Action Lessons Learned</dc:title>
  <dc:creator>Gorman, Lori A (DTI)</dc:creator>
  <cp:lastModifiedBy>Gorman, Lori A (DTI)</cp:lastModifiedBy>
  <cp:revision>3</cp:revision>
  <dcterms:created xsi:type="dcterms:W3CDTF">2020-11-16T16:32:06Z</dcterms:created>
  <dcterms:modified xsi:type="dcterms:W3CDTF">2020-11-18T16:27:12Z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0x010100F6D78FE06190F44983A5FAC0C7F71F37</vt:lpwstr>
  </property>
</Properties>
</file>